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337" r:id="rId3"/>
    <p:sldId id="335" r:id="rId4"/>
    <p:sldId id="346" r:id="rId5"/>
    <p:sldId id="340" r:id="rId6"/>
    <p:sldId id="336" r:id="rId7"/>
    <p:sldId id="338" r:id="rId8"/>
    <p:sldId id="341" r:id="rId9"/>
    <p:sldId id="344" r:id="rId10"/>
    <p:sldId id="345" r:id="rId11"/>
    <p:sldId id="348" r:id="rId12"/>
    <p:sldId id="339" r:id="rId13"/>
    <p:sldId id="328" r:id="rId14"/>
  </p:sldIdLst>
  <p:sldSz cx="9144000" cy="6858000" type="screen4x3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нчаров Виктор Александрович" initials="Г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76" autoAdjust="0"/>
  </p:normalViewPr>
  <p:slideViewPr>
    <p:cSldViewPr>
      <p:cViewPr>
        <p:scale>
          <a:sx n="75" d="100"/>
          <a:sy n="75" d="100"/>
        </p:scale>
        <p:origin x="-29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Заголовок</c:v>
                </c:pt>
              </c:strCache>
            </c:strRef>
          </c:tx>
          <c:explosion val="6"/>
          <c:dPt>
            <c:idx val="3"/>
            <c:bubble3D val="0"/>
            <c:spPr>
              <a:solidFill>
                <a:srgbClr val="0D75BA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Высокая категория риска</c:v>
                </c:pt>
                <c:pt idx="1">
                  <c:v>Значительная категория риска</c:v>
                </c:pt>
                <c:pt idx="2">
                  <c:v>Средняя категория риска</c:v>
                </c:pt>
                <c:pt idx="3">
                  <c:v>Умеренная категория риска</c:v>
                </c:pt>
                <c:pt idx="4">
                  <c:v>Низкая категория риска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1881</c:v>
                </c:pt>
                <c:pt idx="2">
                  <c:v>854</c:v>
                </c:pt>
                <c:pt idx="3">
                  <c:v>8782</c:v>
                </c:pt>
                <c:pt idx="4">
                  <c:v>12818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02826568939055E-2"/>
          <c:y val="2.1458334959671164E-2"/>
          <c:w val="0.91043476052379324"/>
          <c:h val="0.707599204438905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0"/>
              <c:layout>
                <c:manualLayout>
                  <c:x val="1.3888888888888892E-2"/>
                  <c:y val="-3.36723993705647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573E-2"/>
                  <c:y val="-3.3672399370564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22423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742144611014E-2"/>
                  <c:y val="-6.22053029990511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21E-2"/>
                  <c:y val="-3.3672399370564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количество проверок</c:v>
                </c:pt>
                <c:pt idx="1">
                  <c:v>количество выявленных нарушений</c:v>
                </c:pt>
                <c:pt idx="2">
                  <c:v>количество административных наказаний</c:v>
                </c:pt>
                <c:pt idx="3">
                  <c:v>сумма наложенных штрафов, тыс.руб.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60</c:v>
                </c:pt>
                <c:pt idx="2">
                  <c:v>10</c:v>
                </c:pt>
                <c:pt idx="3">
                  <c:v>860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900032"/>
        <c:axId val="119907072"/>
        <c:axId val="0"/>
      </c:bar3DChart>
      <c:catAx>
        <c:axId val="11990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907072"/>
        <c:crosses val="autoZero"/>
        <c:auto val="1"/>
        <c:lblAlgn val="ctr"/>
        <c:lblOffset val="100"/>
        <c:noMultiLvlLbl val="0"/>
      </c:catAx>
      <c:valAx>
        <c:axId val="119907072"/>
        <c:scaling>
          <c:orientation val="minMax"/>
          <c:max val="130"/>
          <c:min val="0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1990003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0.19645</cdr:x>
      <cdr:y>0.88676</cdr:y>
    </cdr:from>
    <cdr:to>
      <cdr:x>0.34242</cdr:x>
      <cdr:y>0.96336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1108035" y="3206680"/>
          <a:ext cx="82329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0068AB"/>
              </a:solidFill>
              <a:latin typeface="a_PlakatTitul" panose="020B0802030202020200" pitchFamily="34" charset="-52"/>
              <a:cs typeface="Lato Black" pitchFamily="34" charset="0"/>
            </a:rPr>
            <a:t>12818</a:t>
          </a:r>
          <a:endParaRPr lang="ru-RU" sz="1200" dirty="0">
            <a:solidFill>
              <a:srgbClr val="0068AB"/>
            </a:solidFill>
            <a:latin typeface="a_PlakatTitul" panose="020B0802030202020200" pitchFamily="34" charset="-52"/>
            <a:cs typeface="Lato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0.05241</cdr:x>
      <cdr:y>0.79797</cdr:y>
    </cdr:from>
    <cdr:to>
      <cdr:x>0.16352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279" y="38877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904" cy="497206"/>
          </a:xfrm>
          <a:prstGeom prst="rect">
            <a:avLst/>
          </a:prstGeom>
        </p:spPr>
        <p:txBody>
          <a:bodyPr vert="horz" lIns="91873" tIns="45937" rIns="91873" bIns="4593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882" y="2"/>
            <a:ext cx="2951904" cy="497206"/>
          </a:xfrm>
          <a:prstGeom prst="rect">
            <a:avLst/>
          </a:prstGeom>
        </p:spPr>
        <p:txBody>
          <a:bodyPr vert="horz" lIns="91873" tIns="45937" rIns="91873" bIns="45937" rtlCol="0"/>
          <a:lstStyle>
            <a:lvl1pPr algn="r">
              <a:defRPr sz="1100"/>
            </a:lvl1pPr>
          </a:lstStyle>
          <a:p>
            <a:fld id="{35FFFB1F-79CC-44C5-B7F5-3A9FDEC66893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709"/>
            <a:ext cx="2951904" cy="497205"/>
          </a:xfrm>
          <a:prstGeom prst="rect">
            <a:avLst/>
          </a:prstGeom>
        </p:spPr>
        <p:txBody>
          <a:bodyPr vert="horz" lIns="91873" tIns="45937" rIns="91873" bIns="4593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882" y="9443709"/>
            <a:ext cx="2951904" cy="497205"/>
          </a:xfrm>
          <a:prstGeom prst="rect">
            <a:avLst/>
          </a:prstGeom>
        </p:spPr>
        <p:txBody>
          <a:bodyPr vert="horz" lIns="91873" tIns="45937" rIns="91873" bIns="45937" rtlCol="0" anchor="b"/>
          <a:lstStyle>
            <a:lvl1pPr algn="r">
              <a:defRPr sz="1100"/>
            </a:lvl1pPr>
          </a:lstStyle>
          <a:p>
            <a:fld id="{F55F4DB3-C987-4BD4-875C-3B38C7385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904" cy="497206"/>
          </a:xfrm>
          <a:prstGeom prst="rect">
            <a:avLst/>
          </a:prstGeom>
        </p:spPr>
        <p:txBody>
          <a:bodyPr vert="horz" lIns="91873" tIns="45937" rIns="91873" bIns="4593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882" y="2"/>
            <a:ext cx="2951904" cy="497206"/>
          </a:xfrm>
          <a:prstGeom prst="rect">
            <a:avLst/>
          </a:prstGeom>
        </p:spPr>
        <p:txBody>
          <a:bodyPr vert="horz" lIns="91873" tIns="45937" rIns="91873" bIns="45937" rtlCol="0"/>
          <a:lstStyle>
            <a:lvl1pPr algn="r">
              <a:defRPr sz="1100"/>
            </a:lvl1pPr>
          </a:lstStyle>
          <a:p>
            <a:fld id="{F6EE2975-3A49-4B55-95F0-3874B6F44EA2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3" tIns="45937" rIns="91873" bIns="459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2" y="4722654"/>
            <a:ext cx="5448936" cy="4474851"/>
          </a:xfrm>
          <a:prstGeom prst="rect">
            <a:avLst/>
          </a:prstGeom>
        </p:spPr>
        <p:txBody>
          <a:bodyPr vert="horz" lIns="91873" tIns="45937" rIns="91873" bIns="459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709"/>
            <a:ext cx="2951904" cy="497205"/>
          </a:xfrm>
          <a:prstGeom prst="rect">
            <a:avLst/>
          </a:prstGeom>
        </p:spPr>
        <p:txBody>
          <a:bodyPr vert="horz" lIns="91873" tIns="45937" rIns="91873" bIns="4593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882" y="9443709"/>
            <a:ext cx="2951904" cy="497205"/>
          </a:xfrm>
          <a:prstGeom prst="rect">
            <a:avLst/>
          </a:prstGeom>
        </p:spPr>
        <p:txBody>
          <a:bodyPr vert="horz" lIns="91873" tIns="45937" rIns="91873" bIns="45937" rtlCol="0" anchor="b"/>
          <a:lstStyle>
            <a:lvl1pPr algn="r">
              <a:defRPr sz="1100"/>
            </a:lvl1pPr>
          </a:lstStyle>
          <a:p>
            <a:fld id="{E6E50868-E48F-4C97-9454-7C791E8A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D4ED3DE7-EBD2-428E-97A2-FB3390C05807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FD58BEE-5225-4055-A571-B0E75454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9874087-2B13-409D-A053-F94EAC981145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762A1F7-1E70-4808-A017-24BED303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9DF5CAE-FF43-4BE9-84CE-202D3091D790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4864517-F813-4A71-BBBD-62D13771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882ADDE-6DBE-4F21-9BD7-E0A0151BC925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56C0CA80-53DB-4490-BC06-D11E79071FBE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3BCFA49E-A023-4C6E-A019-D942D58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0A8DE75F-5EEB-4923-A9BA-1E8149536DE1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EA63FD4-60FD-4EB9-B149-12270BE0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FACA9C2-AC16-435C-93B9-AD789A813A5B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3D5A0A0-FAF6-4CF9-A201-635FE8E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FD2580B-36D3-4F19-8748-3F298794F990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3D739D-A030-4268-B252-9BBD10CB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587601B-5ED9-43BC-8CB9-793E1D7E5951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F02BBA1-0DBC-43A2-AF86-DF94E328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B3EE4BFF-E76F-4D77-AC04-F03FBB43E7ED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734F696-F67D-4F9A-8B9F-9E9BDB57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B0453E-1CF8-407B-9ADC-0187017B761B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3C45C49-E0D5-4F05-853E-FF96E935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2C20FDE-CF09-44ED-8AB0-D6774AE668FC}" type="datetimeFigureOut">
              <a:rPr lang="en-US"/>
              <a:pPr>
                <a:defRPr/>
              </a:pPr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581038-2DDB-436D-882B-A3FD432C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27384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" y="3197746"/>
            <a:ext cx="8342064" cy="738664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altLang="zh-CN" b="1" dirty="0">
                <a:solidFill>
                  <a:prstClr val="black"/>
                </a:solidFill>
                <a:cs typeface="Arial" charset="0"/>
              </a:rPr>
              <a:t>Правоприменительная практика </a:t>
            </a:r>
            <a:r>
              <a:rPr lang="ru-RU" altLang="zh-CN" b="1" dirty="0" smtClean="0">
                <a:solidFill>
                  <a:prstClr val="black"/>
                </a:solidFill>
                <a:cs typeface="Arial" charset="0"/>
              </a:rPr>
              <a:t>контрольной (надзорной) </a:t>
            </a:r>
            <a:r>
              <a:rPr lang="ru-RU" altLang="zh-CN" b="1" dirty="0">
                <a:solidFill>
                  <a:prstClr val="black"/>
                </a:solidFill>
                <a:cs typeface="Arial" charset="0"/>
              </a:rPr>
              <a:t>деятельности </a:t>
            </a:r>
            <a:endParaRPr lang="ru-RU" altLang="zh-CN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b="1" dirty="0" smtClean="0">
                <a:solidFill>
                  <a:prstClr val="black"/>
                </a:solidFill>
                <a:cs typeface="Arial" charset="0"/>
              </a:rPr>
              <a:t>Северо-Западного </a:t>
            </a:r>
            <a:r>
              <a:rPr lang="ru-RU" altLang="zh-CN" b="1" dirty="0">
                <a:solidFill>
                  <a:prstClr val="black"/>
                </a:solidFill>
                <a:cs typeface="Arial" charset="0"/>
              </a:rPr>
              <a:t>управления Ростехнадзора в сфере электроэнергетики </a:t>
            </a:r>
            <a:endParaRPr lang="ru-RU" altLang="zh-CN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b="1" dirty="0" smtClean="0">
                <a:solidFill>
                  <a:prstClr val="black"/>
                </a:solidFill>
                <a:cs typeface="Arial" charset="0"/>
              </a:rPr>
              <a:t>за </a:t>
            </a:r>
            <a:r>
              <a:rPr lang="ru-RU" altLang="zh-CN" b="1" dirty="0">
                <a:solidFill>
                  <a:prstClr val="black"/>
                </a:solidFill>
                <a:cs typeface="Arial" charset="0"/>
              </a:rPr>
              <a:t>9 месяцев </a:t>
            </a:r>
            <a:r>
              <a:rPr lang="ru-RU" altLang="zh-CN" b="1" dirty="0" smtClean="0">
                <a:solidFill>
                  <a:prstClr val="black"/>
                </a:solidFill>
                <a:cs typeface="Arial" charset="0"/>
              </a:rPr>
              <a:t>2023 </a:t>
            </a:r>
            <a:r>
              <a:rPr lang="ru-RU" altLang="zh-CN" b="1" dirty="0">
                <a:solidFill>
                  <a:prstClr val="black"/>
                </a:solidFill>
                <a:cs typeface="Arial" charset="0"/>
              </a:rPr>
              <a:t>года</a:t>
            </a: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052513"/>
            <a:ext cx="9144000" cy="441325"/>
            <a:chOff x="0" y="634"/>
            <a:chExt cx="5760" cy="278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Северо-Западное управление</a:t>
            </a: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0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3588" y="502024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060848"/>
            <a:ext cx="44428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655373" y="2217644"/>
            <a:ext cx="4392488" cy="268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Северо-Западное управление </a:t>
            </a:r>
            <a:r>
              <a:rPr lang="ru-RU" sz="1600" dirty="0" err="1" smtClean="0"/>
              <a:t>Ростехнадзора</a:t>
            </a:r>
            <a:r>
              <a:rPr lang="ru-RU" sz="1600" dirty="0" smtClean="0"/>
              <a:t> провело </a:t>
            </a:r>
            <a:r>
              <a:rPr lang="ru-RU" sz="1600" dirty="0"/>
              <a:t>осмотр </a:t>
            </a:r>
            <a:r>
              <a:rPr lang="ru-RU" sz="1600" dirty="0" err="1"/>
              <a:t>энергопринимающей</a:t>
            </a:r>
            <a:r>
              <a:rPr lang="ru-RU" sz="1600" dirty="0"/>
              <a:t> установки стенда огневых испытаний камер сгорания АО «Силовые машины» (Санкт-Петербург</a:t>
            </a:r>
            <a:r>
              <a:rPr lang="ru-RU" sz="1600" dirty="0" smtClean="0"/>
              <a:t>). </a:t>
            </a:r>
            <a:r>
              <a:rPr lang="ru-RU" sz="1600" dirty="0"/>
              <a:t>Установлено соответствие объекта требованиям действующего </a:t>
            </a:r>
            <a:r>
              <a:rPr lang="ru-RU" sz="1600" dirty="0" smtClean="0"/>
              <a:t>законодательства.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рамках </a:t>
            </a:r>
            <a:r>
              <a:rPr lang="ru-RU" sz="1600" dirty="0" smtClean="0"/>
              <a:t>инвестиционного </a:t>
            </a:r>
            <a:r>
              <a:rPr lang="ru-RU" sz="1600" dirty="0"/>
              <a:t>проекта по созданию производства энергетических ГТУ большой мощности АО «Силовые машины» проведено техническое перевооружение стенда испытаний горелочных устройств с увеличением его параметров.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0996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3588" y="394037"/>
            <a:ext cx="72349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</a:t>
            </a:r>
            <a:r>
              <a:rPr lang="ru-RU" altLang="zh-CN" sz="1400" b="1" dirty="0" smtClean="0">
                <a:solidFill>
                  <a:prstClr val="black"/>
                </a:solidFill>
                <a:cs typeface="Arial" charset="0"/>
              </a:rPr>
              <a:t>года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  <a:p>
            <a:pPr lvl="0"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ПРОВЕДЕНИЕ ПРОФИЛАКТИЧЕСКИХ </a:t>
            </a:r>
            <a:r>
              <a:rPr lang="ru-RU" altLang="zh-CN" sz="1400" b="1" dirty="0" smtClean="0">
                <a:solidFill>
                  <a:prstClr val="black"/>
                </a:solidFill>
                <a:cs typeface="Arial" charset="0"/>
              </a:rPr>
              <a:t>МЕРОПРИЯТИЙ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880010" y="2132856"/>
            <a:ext cx="791787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/>
              <a:t>В информационных письмах, направляемых поднадзорным организациям, содержится следующая информация: </a:t>
            </a:r>
            <a:endParaRPr lang="ru-RU" sz="1600" b="1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smtClean="0"/>
              <a:t>    анализ </a:t>
            </a:r>
            <a:r>
              <a:rPr lang="ru-RU" sz="1600" dirty="0"/>
              <a:t>несчастных случаев на энергоустановках, подконтрольных органам </a:t>
            </a:r>
            <a:r>
              <a:rPr lang="ru-RU" sz="1600" dirty="0" err="1"/>
              <a:t>Ростехнадзора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-   </a:t>
            </a:r>
            <a:r>
              <a:rPr lang="ru-RU" sz="1600" dirty="0" smtClean="0"/>
              <a:t>  уроки</a:t>
            </a:r>
            <a:r>
              <a:rPr lang="ru-RU" sz="1600" dirty="0"/>
              <a:t>, извлечённые из аварий;</a:t>
            </a:r>
          </a:p>
          <a:p>
            <a:pPr marL="0" indent="0">
              <a:buNone/>
            </a:pPr>
            <a:r>
              <a:rPr lang="ru-RU" sz="1600" dirty="0"/>
              <a:t>-   </a:t>
            </a:r>
            <a:r>
              <a:rPr lang="ru-RU" sz="1600" dirty="0" smtClean="0"/>
              <a:t>  анализ </a:t>
            </a:r>
            <a:r>
              <a:rPr lang="ru-RU" sz="1600" dirty="0"/>
              <a:t>наиболее часто встречающихся нарушений</a:t>
            </a:r>
          </a:p>
          <a:p>
            <a:pPr>
              <a:buFontTx/>
              <a:buChar char="-"/>
            </a:pPr>
            <a:r>
              <a:rPr lang="ru-RU" sz="1600" dirty="0"/>
              <a:t>и</a:t>
            </a:r>
            <a:r>
              <a:rPr lang="ru-RU" sz="1600" dirty="0" smtClean="0"/>
              <a:t>нформация об </a:t>
            </a:r>
            <a:r>
              <a:rPr lang="ru-RU" sz="1600" dirty="0"/>
              <a:t>организации проверки знаний норм и правил в области энергетического надзора, в том числе с использованием информационной системы «Единый портал тестирования</a:t>
            </a:r>
            <a:r>
              <a:rPr lang="ru-RU" sz="1600" dirty="0" smtClean="0"/>
              <a:t>».</a:t>
            </a:r>
          </a:p>
          <a:p>
            <a:pPr marL="0" indent="0">
              <a:buNone/>
            </a:pPr>
            <a:endParaRPr lang="ru-RU" sz="1600" dirty="0"/>
          </a:p>
          <a:p>
            <a:pPr marL="0" indent="457200">
              <a:buNone/>
            </a:pPr>
            <a:r>
              <a:rPr lang="ru-RU" sz="1600" dirty="0"/>
              <a:t>Также в информационных письмах доводится информация о </a:t>
            </a:r>
            <a:r>
              <a:rPr lang="ru-RU" sz="1600" b="1" dirty="0"/>
              <a:t>способах записи </a:t>
            </a:r>
            <a:r>
              <a:rPr lang="ru-RU" sz="1600" dirty="0"/>
              <a:t>на проведение проверки знаний, применяемых вопросов с вариантами ответов, а так же алгоритм формирования оценки Единым порталом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4632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3588" y="260648"/>
            <a:ext cx="723495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  <a:p>
            <a:pPr lvl="0" algn="ctr"/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  <a:p>
            <a:pPr lvl="0" algn="ctr"/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88427"/>
              </p:ext>
            </p:extLst>
          </p:nvPr>
        </p:nvGraphicFramePr>
        <p:xfrm>
          <a:off x="1115616" y="1988840"/>
          <a:ext cx="7201536" cy="3709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0065"/>
                <a:gridCol w="1171471"/>
              </a:tblGrid>
              <a:tr h="926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Информирование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, в том числе с использованием официального сайта территориального управления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Ростехнадзора, 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14091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483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направление в адрес контролируемых лиц сведений об обстоятельствах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и причинах аварий и несчастных случаях, а также иной информации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о реализации профилактических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мероприятий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7150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67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иные сведения, предусмотренные нормативными правовыми актами Российской Федерации, нормативными правовыми актами субъектов Российской Федерации и (или) программой профилактики рисков причинения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вреда (информационные письма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 по отдельным вопросам в части соблюдения обязательных требований в сфере федерального государственного энергетического надзора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6809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0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Объявление предостережения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Lato" panose="020F0502020204030203" pitchFamily="34" charset="0"/>
                        </a:rPr>
                        <a:t>132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4074" y="476672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1952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2000" b="1" dirty="0" smtClean="0"/>
              <a:t>Спасибо за внимание!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49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7904" y="397340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5779" y="1124744"/>
            <a:ext cx="723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prstClr val="black"/>
                </a:solidFill>
                <a:cs typeface="Arial" charset="0"/>
              </a:rPr>
              <a:t>ПОДНАДЗОРНЫЕ ОБЪЕКТЫ ПО КАТЕГОРИЯМ РИСКА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0789489"/>
              </p:ext>
            </p:extLst>
          </p:nvPr>
        </p:nvGraphicFramePr>
        <p:xfrm>
          <a:off x="1992595" y="1854323"/>
          <a:ext cx="564028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63"/>
          <p:cNvCxnSpPr/>
          <p:nvPr/>
        </p:nvCxnSpPr>
        <p:spPr>
          <a:xfrm rot="10800000">
            <a:off x="5151586" y="2030560"/>
            <a:ext cx="3283606" cy="17033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8753" y="2868355"/>
            <a:ext cx="154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Средняя категория риска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79879" y="5072764"/>
            <a:ext cx="3689193" cy="360040"/>
            <a:chOff x="1691680" y="5085184"/>
            <a:chExt cx="3240360" cy="36004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691680" y="5445224"/>
              <a:ext cx="3240360" cy="0"/>
            </a:xfrm>
            <a:prstGeom prst="line">
              <a:avLst/>
            </a:prstGeom>
            <a:noFill/>
            <a:ln w="9525" cap="flat" cmpd="sng" algn="ctr">
              <a:solidFill>
                <a:srgbClr val="B0B0B0"/>
              </a:solidFill>
              <a:prstDash val="solid"/>
              <a:headEnd type="oval"/>
              <a:tailEnd type="none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932040" y="5085184"/>
              <a:ext cx="0" cy="360040"/>
            </a:xfrm>
            <a:prstGeom prst="line">
              <a:avLst/>
            </a:prstGeom>
            <a:noFill/>
            <a:ln w="9525" cap="flat" cmpd="sng" algn="ctr">
              <a:solidFill>
                <a:srgbClr val="B0B0B0"/>
              </a:solidFill>
              <a:prstDash val="solid"/>
              <a:tailEnd type="oval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6132373" y="2074026"/>
            <a:ext cx="576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68AB"/>
                </a:solidFill>
                <a:latin typeface="a_PlakatTitul" panose="020B0802030202020200" pitchFamily="34" charset="-52"/>
                <a:cs typeface="Lato Black" pitchFamily="34" charset="0"/>
              </a:rPr>
              <a:t>854</a:t>
            </a:r>
            <a:endParaRPr lang="ru-RU" sz="1200" dirty="0">
              <a:solidFill>
                <a:srgbClr val="0068AB"/>
              </a:solidFill>
              <a:latin typeface="a_PlakatTitul" panose="020B0802030202020200" pitchFamily="34" charset="-52"/>
              <a:cs typeface="Lato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5300" y="1753560"/>
            <a:ext cx="157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Значительная категория риска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3961" y="1687645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68AB"/>
                </a:solidFill>
                <a:latin typeface="a_PlakatTitul" panose="020B0802030202020200" pitchFamily="34" charset="-52"/>
                <a:cs typeface="Lato Black" pitchFamily="34" charset="0"/>
              </a:rPr>
              <a:t>1881</a:t>
            </a:r>
            <a:endParaRPr lang="ru-RU" sz="1200" dirty="0">
              <a:solidFill>
                <a:srgbClr val="0068AB"/>
              </a:solidFill>
              <a:latin typeface="a_PlakatTitul" panose="020B0802030202020200" pitchFamily="34" charset="-52"/>
              <a:cs typeface="Lato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5068703"/>
            <a:ext cx="226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Низкая категория риска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5405858" y="5018992"/>
            <a:ext cx="2895546" cy="276220"/>
          </a:xfrm>
          <a:prstGeom prst="bentConnector3">
            <a:avLst>
              <a:gd name="adj1" fmla="val -263"/>
            </a:avLst>
          </a:prstGeom>
          <a:noFill/>
          <a:ln w="9525" cap="flat" cmpd="sng" algn="ctr">
            <a:solidFill>
              <a:srgbClr val="B0B0B0"/>
            </a:solidFill>
            <a:prstDash val="solid"/>
            <a:headEnd type="oval"/>
            <a:tailEnd type="oval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300191" y="4975785"/>
            <a:ext cx="237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Умеренная категория риска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09429" y="497578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68AB"/>
                </a:solidFill>
                <a:latin typeface="a_PlakatTitul" panose="020B0802030202020200" pitchFamily="34" charset="-52"/>
                <a:cs typeface="Lato Black" pitchFamily="34" charset="0"/>
              </a:rPr>
              <a:t>8782</a:t>
            </a:r>
            <a:endParaRPr lang="ru-RU" sz="1200" dirty="0">
              <a:solidFill>
                <a:srgbClr val="0068AB"/>
              </a:solidFill>
              <a:latin typeface="a_PlakatTitul" panose="020B0802030202020200" pitchFamily="34" charset="-52"/>
              <a:cs typeface="Lato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1885521"/>
            <a:ext cx="2266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Высокая категория риска</a:t>
            </a:r>
          </a:p>
        </p:txBody>
      </p:sp>
      <p:cxnSp>
        <p:nvCxnSpPr>
          <p:cNvPr id="22" name="Прямая соединительная линия 63"/>
          <p:cNvCxnSpPr/>
          <p:nvPr/>
        </p:nvCxnSpPr>
        <p:spPr>
          <a:xfrm flipV="1">
            <a:off x="579879" y="2011090"/>
            <a:ext cx="4169990" cy="154378"/>
          </a:xfrm>
          <a:prstGeom prst="bentConnector3">
            <a:avLst>
              <a:gd name="adj1" fmla="val 70203"/>
            </a:avLst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headEnd type="oval"/>
            <a:tailEnd type="oval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762879" y="1700420"/>
            <a:ext cx="5224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68AB"/>
                </a:solidFill>
                <a:latin typeface="a_PlakatTitul" panose="020B0802030202020200" pitchFamily="34" charset="-52"/>
                <a:cs typeface="Lato Black" pitchFamily="34" charset="0"/>
              </a:rPr>
              <a:t>82</a:t>
            </a:r>
            <a:endParaRPr lang="ru-RU" sz="1300" dirty="0">
              <a:solidFill>
                <a:srgbClr val="0068AB"/>
              </a:solidFill>
              <a:latin typeface="a_PlakatTitul" panose="020B0802030202020200" pitchFamily="34" charset="-52"/>
              <a:cs typeface="Lato Black" pitchFamily="34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>
            <a:off x="5729732" y="2361139"/>
            <a:ext cx="2765702" cy="1030436"/>
          </a:xfrm>
          <a:prstGeom prst="bentConnector3">
            <a:avLst>
              <a:gd name="adj1" fmla="val 40713"/>
            </a:avLst>
          </a:prstGeom>
          <a:noFill/>
          <a:ln w="9525" cap="flat" cmpd="sng" algn="ctr">
            <a:solidFill>
              <a:srgbClr val="B0B0B0"/>
            </a:solidFill>
            <a:prstDash val="solid"/>
            <a:headEnd type="oval"/>
            <a:tailEnd type="oval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729733" y="5661248"/>
            <a:ext cx="2821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Итого:  24 417 юридических лица</a:t>
            </a:r>
          </a:p>
        </p:txBody>
      </p:sp>
    </p:spTree>
    <p:extLst>
      <p:ext uri="{BB962C8B-B14F-4D97-AF65-F5344CB8AC3E}">
        <p14:creationId xmlns:p14="http://schemas.microsoft.com/office/powerpoint/2010/main" val="34989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7739" y="101849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ПОКАЗАТЕЛИ ДЕЯТЕЛЬНОСТИ ПРИ ОСУЩЕСТВЛЕНИИ ФЕДЕРАЛЬНОГО ГОСУДАРСТВЕННОГО ЭНЕРГЕТИЧЕСКОГО НАДЗОРА (9 мес. </a:t>
            </a:r>
            <a:r>
              <a:rPr lang="ru-RU" b="1" dirty="0" smtClean="0">
                <a:solidFill>
                  <a:prstClr val="black"/>
                </a:solidFill>
              </a:rPr>
              <a:t>2023 </a:t>
            </a:r>
            <a:r>
              <a:rPr lang="ru-RU" b="1" dirty="0">
                <a:solidFill>
                  <a:prstClr val="black"/>
                </a:solidFill>
              </a:rPr>
              <a:t>года)</a:t>
            </a:r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36247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226472"/>
              </p:ext>
            </p:extLst>
          </p:nvPr>
        </p:nvGraphicFramePr>
        <p:xfrm>
          <a:off x="467544" y="1988840"/>
          <a:ext cx="8230369" cy="387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4"/>
          <p:cNvSpPr txBox="1"/>
          <p:nvPr/>
        </p:nvSpPr>
        <p:spPr>
          <a:xfrm>
            <a:off x="899592" y="5661248"/>
            <a:ext cx="7441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Из 335 административных наказаний 135– административный штраф,</a:t>
            </a:r>
            <a:r>
              <a:rPr kumimoji="0" lang="ru-RU" sz="1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200- предупреждение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87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3588" y="502024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58578" y="1637059"/>
            <a:ext cx="7917878" cy="458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/>
              <a:t>Наиболее крупные юридические лица в отношении которых за 9 мес. 2023 года были проведены контрольно-надзорные мероприятия (проверки):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- АО "КИРОВТЭК"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- ГУП "ТЭК СПб"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- СПБ ГУП "ГОРЭЛЕКТРОТРАНС"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- ООО"ВОЗДУШНЫЕ ВОРОТА СЕВЕРНОЙ СТОЛИЦЫ"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- ООО "Зенит-Арена"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- АО «СЕГЕЖСКИЙ ЦЕЛЛЮЛОЗНО-БУМАЖНЫЙ КОМБИНАТ»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- ПАО "СЕВЕРАЛМАЗ"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- ГАУ КО "СТАДИОН "КАЛИНИНГРАД"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/>
              <a:t>- АО «Калининградская генерирующая компания»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ru-RU" sz="1600" dirty="0" smtClean="0"/>
          </a:p>
        </p:txBody>
      </p:sp>
      <p:pic>
        <p:nvPicPr>
          <p:cNvPr id="1028" name="Picture 4" descr="C:\Users\V.Filippova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1326019" cy="6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.Filippova\Desktop\0f15e1e7e9ff2f8ad6956e52458079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99" y="2758718"/>
            <a:ext cx="1036762" cy="6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.Filippova\Desktop\spb-gup-gorelektrotrans-otzyvy-145107599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93" y="3069747"/>
            <a:ext cx="1398368" cy="6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.Filippova\Desktop\Как-добраться-из-Санкт-Петербурга-в-Берлин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9" y="3504018"/>
            <a:ext cx="1183742" cy="8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.Filippova\Desktop\ab56bfdb3c1fc5af94438208d2fc20c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30" y="3748499"/>
            <a:ext cx="1856958" cy="11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.Filippova\Desktop\Логотип_Segezha_Grou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587" y="4340585"/>
            <a:ext cx="1324074" cy="6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.Filippova\Desktop\FoqxRvSPMe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93" y="4932672"/>
            <a:ext cx="1333501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.Filippova\Desktop\0IUlu_C6Of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97" y="5938303"/>
            <a:ext cx="1687637" cy="5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.Filippova\Desktop\channels4_profi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66" y="5254059"/>
            <a:ext cx="776451" cy="7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7904" y="397340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99771"/>
              </p:ext>
            </p:extLst>
          </p:nvPr>
        </p:nvGraphicFramePr>
        <p:xfrm>
          <a:off x="323528" y="2276872"/>
          <a:ext cx="8621732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1732"/>
              </a:tblGrid>
              <a:tr h="396044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Состав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ведение технической и оперативной документации не соответствует требованиями ПТЭЭП и ПОТ ЭЭ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Электроустановки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укомплектованы испытанными средствами защиты в соответствии с нормами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Отсутствует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подготовленный электротехнический персонал, договор на обслуживание электроустановки со специализированной организацией не заключен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 обеспечено проведение осмотров электрооборудования и соблюдение установленной периодичности проведения осмотров.</a:t>
                      </a:r>
                    </a:p>
                  </a:txBody>
                  <a:tcPr marL="33851" marR="33851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1124744"/>
            <a:ext cx="775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prstClr val="black"/>
                </a:solidFill>
                <a:cs typeface="Arial" charset="0"/>
              </a:rPr>
              <a:t>ОСНОВНЫЕ НАРУШЕНИЯ, ВЫЯВЛЯЕМЫЕ В ХОДЕ ПРОВЕРОК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3588" y="502024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824536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Число дел об административном правонарушении,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рассмотренных </a:t>
            </a:r>
            <a:r>
              <a:rPr lang="ru-RU" sz="1400" dirty="0"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установленном порядке</a:t>
            </a:r>
            <a:r>
              <a:rPr lang="ru-RU" sz="1400" dirty="0"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    75</a:t>
            </a:r>
            <a:endParaRPr lang="ru-RU" sz="1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Наложено штрафов</a:t>
            </a:r>
            <a:r>
              <a:rPr lang="ru-RU" sz="1400" dirty="0">
                <a:ea typeface="Segoe UI" panose="020B0502040204020203" pitchFamily="34" charset="0"/>
                <a:cs typeface="Segoe UI" panose="020B0502040204020203" pitchFamily="34" charset="0"/>
              </a:rPr>
              <a:t>, ед.	</a:t>
            </a: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                           30</a:t>
            </a:r>
            <a:endParaRPr lang="ru-RU" sz="1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ea typeface="Segoe UI" panose="020B0502040204020203" pitchFamily="34" charset="0"/>
                <a:cs typeface="Segoe UI" panose="020B0502040204020203" pitchFamily="34" charset="0"/>
              </a:rPr>
              <a:t>Сумма </a:t>
            </a: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наложенного штрафа</a:t>
            </a:r>
            <a:r>
              <a:rPr lang="ru-RU" sz="1400" dirty="0">
                <a:ea typeface="Segoe UI" panose="020B0502040204020203" pitchFamily="34" charset="0"/>
                <a:cs typeface="Segoe UI" panose="020B0502040204020203" pitchFamily="34" charset="0"/>
              </a:rPr>
              <a:t>, тыс. руб.	</a:t>
            </a: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 1440</a:t>
            </a:r>
            <a:endParaRPr lang="ru-RU" sz="1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ea typeface="Segoe UI" panose="020B0502040204020203" pitchFamily="34" charset="0"/>
                <a:cs typeface="Segoe UI" panose="020B0502040204020203" pitchFamily="34" charset="0"/>
              </a:rPr>
              <a:t>Число дел об административном правонарушении,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ea typeface="Segoe UI" panose="020B0502040204020203" pitchFamily="34" charset="0"/>
                <a:cs typeface="Segoe UI" panose="020B0502040204020203" pitchFamily="34" charset="0"/>
              </a:rPr>
              <a:t>рассмотренных в установленном порядке	</a:t>
            </a: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    11</a:t>
            </a:r>
            <a:endParaRPr lang="ru-RU" sz="1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ea typeface="Segoe UI" panose="020B0502040204020203" pitchFamily="34" charset="0"/>
                <a:cs typeface="Segoe UI" panose="020B0502040204020203" pitchFamily="34" charset="0"/>
              </a:rPr>
              <a:t>Наложено штрафов, ед.	</a:t>
            </a: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                           11</a:t>
            </a:r>
            <a:endParaRPr lang="ru-RU" sz="1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ea typeface="Segoe UI" panose="020B0502040204020203" pitchFamily="34" charset="0"/>
                <a:cs typeface="Segoe UI" panose="020B0502040204020203" pitchFamily="34" charset="0"/>
              </a:rPr>
              <a:t>Сумма наложенного штрафа, тыс. руб.	</a:t>
            </a:r>
            <a:r>
              <a:rPr lang="ru-RU" sz="1400" dirty="0" smtClean="0">
                <a:ea typeface="Segoe UI" panose="020B0502040204020203" pitchFamily="34" charset="0"/>
                <a:cs typeface="Segoe UI" panose="020B0502040204020203" pitchFamily="34" charset="0"/>
              </a:rPr>
              <a:t>   820</a:t>
            </a:r>
            <a:endParaRPr lang="ru-RU" sz="1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09700"/>
            <a:ext cx="7632848" cy="1169551"/>
          </a:xfrm>
          <a:prstGeom prst="rect">
            <a:avLst/>
          </a:prstGeom>
          <a:solidFill>
            <a:srgbClr val="D61C35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cs typeface="Lato" panose="020F0502020204030203" pitchFamily="34" charset="0"/>
              </a:rPr>
              <a:t>КоАП РФ Статья 9.22. </a:t>
            </a:r>
            <a:endParaRPr lang="ru-RU" sz="1400" b="1" dirty="0" smtClean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cs typeface="Lato" panose="020F0502020204030203" pitchFamily="34" charset="0"/>
              </a:rPr>
              <a:t>Нарушение </a:t>
            </a:r>
            <a:r>
              <a:rPr lang="ru-RU" sz="1400" b="1" dirty="0">
                <a:solidFill>
                  <a:schemeClr val="bg1"/>
                </a:solidFill>
                <a:cs typeface="Lato" panose="020F0502020204030203" pitchFamily="34" charset="0"/>
              </a:rPr>
              <a:t>порядка полного и (или) частичного ограничения режима потребления электрической энергии, порядка ограничения и прекращения подачи тепловой энергии, правил ограничения подачи (поставки) и отбора газа либо порядка временного прекращения или ограничения водоснабжения, водоотведения, транспортировки воды и (или) сточных вод.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933056"/>
            <a:ext cx="7632848" cy="1169551"/>
          </a:xfrm>
          <a:prstGeom prst="rect">
            <a:avLst/>
          </a:prstGeom>
          <a:solidFill>
            <a:srgbClr val="D61C35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cs typeface="Lato" panose="020F0502020204030203" pitchFamily="34" charset="0"/>
              </a:rPr>
              <a:t>КоАП РФ Статья 14.61. </a:t>
            </a:r>
            <a:endParaRPr lang="ru-RU" sz="1400" b="1" dirty="0" smtClean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cs typeface="Lato" panose="020F0502020204030203" pitchFamily="34" charset="0"/>
              </a:rPr>
              <a:t>Нарушение </a:t>
            </a:r>
            <a:r>
              <a:rPr lang="ru-RU" sz="1400" b="1" dirty="0">
                <a:solidFill>
                  <a:schemeClr val="bg1"/>
                </a:solidFill>
                <a:cs typeface="Lato" panose="020F0502020204030203" pitchFamily="34" charset="0"/>
              </a:rPr>
              <a:t>установленного порядка предоставления обеспечения исполнения обязательств по оплате электрической энергии (мощности), газа, тепловой энергии (мощности) и (или) теплоносителя, сопряженное с неисполнением (ненадлежащим исполнением) обязательств по их оплате.</a:t>
            </a:r>
          </a:p>
        </p:txBody>
      </p:sp>
    </p:spTree>
    <p:extLst>
      <p:ext uri="{BB962C8B-B14F-4D97-AF65-F5344CB8AC3E}">
        <p14:creationId xmlns:p14="http://schemas.microsoft.com/office/powerpoint/2010/main" val="580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3588" y="260648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8477" y="2448182"/>
            <a:ext cx="8064896" cy="3933145"/>
          </a:xfrm>
        </p:spPr>
        <p:txBody>
          <a:bodyPr/>
          <a:lstStyle/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Постановление </a:t>
            </a:r>
            <a:r>
              <a:rPr lang="ru-RU" sz="1400" dirty="0">
                <a:cs typeface="Times New Roman" panose="02020603050405020304" pitchFamily="18" charset="0"/>
              </a:rPr>
              <a:t>Правительства РФ от </a:t>
            </a:r>
            <a:r>
              <a:rPr lang="ru-RU" sz="1400" dirty="0" smtClean="0">
                <a:cs typeface="Times New Roman" panose="02020603050405020304" pitchFamily="18" charset="0"/>
              </a:rPr>
              <a:t>30.01.2021 № 85 «Об </a:t>
            </a:r>
            <a:r>
              <a:rPr lang="ru-RU" sz="1400" dirty="0">
                <a:cs typeface="Times New Roman" panose="02020603050405020304" pitchFamily="18" charset="0"/>
              </a:rPr>
              <a:t>утверждении Правил выдачи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 и о внесении изменений в некоторые акты Правительства Российской </a:t>
            </a:r>
            <a:r>
              <a:rPr lang="ru-RU" sz="1400" dirty="0" smtClean="0">
                <a:cs typeface="Times New Roman" panose="02020603050405020304" pitchFamily="18" charset="0"/>
              </a:rPr>
              <a:t>Федерации»</a:t>
            </a:r>
          </a:p>
          <a:p>
            <a:pPr marL="6286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cs typeface="Times New Roman" panose="02020603050405020304" pitchFamily="18" charset="0"/>
              </a:rPr>
              <a:t>«Административный регламент </a:t>
            </a:r>
            <a:r>
              <a:rPr lang="ru-RU" sz="1400" dirty="0">
                <a:cs typeface="Times New Roman" panose="02020603050405020304" pitchFamily="18" charset="0"/>
              </a:rPr>
              <a:t>по предоставлению Федеральной службой по экологическому, технологическому и атомному надзору государственной услуги по выдаче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</a:t>
            </a:r>
            <a:r>
              <a:rPr lang="ru-RU" sz="1400" dirty="0" smtClean="0">
                <a:cs typeface="Times New Roman" panose="02020603050405020304" pitchFamily="18" charset="0"/>
              </a:rPr>
              <a:t>установок» (утвержден приказом </a:t>
            </a:r>
            <a:r>
              <a:rPr lang="ru-RU" sz="1400" dirty="0">
                <a:cs typeface="Times New Roman" panose="02020603050405020304" pitchFamily="18" charset="0"/>
              </a:rPr>
              <a:t>Ростехнадзора от </a:t>
            </a:r>
            <a:r>
              <a:rPr lang="ru-RU" sz="1400" dirty="0" smtClean="0">
                <a:cs typeface="Times New Roman" panose="02020603050405020304" pitchFamily="18" charset="0"/>
              </a:rPr>
              <a:t>28.05.2021 № 194, зарегистрирован </a:t>
            </a:r>
            <a:r>
              <a:rPr lang="ru-RU" sz="1400" dirty="0">
                <a:cs typeface="Times New Roman" panose="02020603050405020304" pitchFamily="18" charset="0"/>
              </a:rPr>
              <a:t>в Минюсте России </a:t>
            </a:r>
            <a:r>
              <a:rPr lang="ru-RU" sz="1400" dirty="0" smtClean="0">
                <a:cs typeface="Times New Roman" panose="02020603050405020304" pitchFamily="18" charset="0"/>
              </a:rPr>
              <a:t>20.10.2021 </a:t>
            </a:r>
            <a:br>
              <a:rPr lang="ru-RU" sz="1400" dirty="0" smtClean="0">
                <a:cs typeface="Times New Roman" panose="02020603050405020304" pitchFamily="18" charset="0"/>
              </a:rPr>
            </a:br>
            <a:r>
              <a:rPr lang="ru-RU" sz="1400" dirty="0" smtClean="0">
                <a:cs typeface="Times New Roman" panose="02020603050405020304" pitchFamily="18" charset="0"/>
              </a:rPr>
              <a:t>№ </a:t>
            </a:r>
            <a:r>
              <a:rPr lang="ru-RU" sz="1400" dirty="0">
                <a:cs typeface="Times New Roman" panose="02020603050405020304" pitchFamily="18" charset="0"/>
              </a:rPr>
              <a:t>65489</a:t>
            </a:r>
            <a:r>
              <a:rPr lang="ru-RU" sz="1400" dirty="0" smtClean="0">
                <a:cs typeface="Times New Roman" panose="02020603050405020304" pitchFamily="18" charset="0"/>
              </a:rPr>
              <a:t>).</a:t>
            </a:r>
            <a:endParaRPr lang="ru-RU" sz="1400" dirty="0"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1400" b="1" dirty="0" smtClean="0">
                <a:cs typeface="Times New Roman" panose="02020603050405020304" pitchFamily="18" charset="0"/>
              </a:rPr>
              <a:t>Выдано разрешений на допуск в эксплуатацию - 3058, из них: </a:t>
            </a:r>
          </a:p>
          <a:p>
            <a:pPr lvl="1" indent="0" algn="ctr">
              <a:spcAft>
                <a:spcPts val="0"/>
              </a:spcAft>
              <a:buNone/>
            </a:pPr>
            <a:r>
              <a:rPr lang="ru-RU" sz="1400" b="1" dirty="0" smtClean="0">
                <a:cs typeface="Times New Roman" panose="02020603050405020304" pitchFamily="18" charset="0"/>
              </a:rPr>
              <a:t>в постоянную эксплуатацию -  1926;  </a:t>
            </a:r>
          </a:p>
          <a:p>
            <a:pPr lvl="1" indent="0" algn="ctr">
              <a:spcAft>
                <a:spcPts val="0"/>
              </a:spcAft>
              <a:buNone/>
            </a:pPr>
            <a:r>
              <a:rPr lang="ru-RU" sz="1400" b="1" dirty="0" smtClean="0">
                <a:cs typeface="Times New Roman" panose="02020603050405020304" pitchFamily="18" charset="0"/>
              </a:rPr>
              <a:t>для проведения пуско-наладочных работ (временный) – 1065; </a:t>
            </a:r>
          </a:p>
          <a:p>
            <a:pPr lvl="1" indent="0" algn="ctr">
              <a:spcAft>
                <a:spcPts val="0"/>
              </a:spcAft>
              <a:buNone/>
            </a:pPr>
            <a:r>
              <a:rPr lang="ru-RU" sz="1400" b="1" dirty="0" smtClean="0">
                <a:cs typeface="Times New Roman" panose="02020603050405020304" pitchFamily="18" charset="0"/>
              </a:rPr>
              <a:t>электролабораторий – 11</a:t>
            </a:r>
            <a:endParaRPr lang="ru-RU" sz="1400" b="1" dirty="0"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1400" b="1" dirty="0" smtClean="0">
                <a:cs typeface="Times New Roman" panose="02020603050405020304" pitchFamily="18" charset="0"/>
              </a:rPr>
              <a:t>Отказано в выдаче (по результатам осмотра энергоустановки) – 111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124744"/>
            <a:ext cx="7234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ПРЕДОСТАВЛЕНИЕ ГОСУДАРСТВЕННОЙ УСЛУГИ ПО ВЫДАЧЕ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3588" y="502024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4221088"/>
            <a:ext cx="4032448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err="1" smtClean="0"/>
              <a:t>Волховский</a:t>
            </a:r>
            <a:r>
              <a:rPr lang="ru-RU" sz="1600" b="1" dirty="0" smtClean="0"/>
              <a:t> филиал АО «Апатит»</a:t>
            </a:r>
          </a:p>
          <a:p>
            <a:pPr marL="0" indent="0" algn="ctr">
              <a:buNone/>
            </a:pPr>
            <a:r>
              <a:rPr lang="ru-RU" sz="1600" dirty="0" smtClean="0"/>
              <a:t>В ходе осмотра установлено соответствие объекта требованиям безопасности в сфере электроэнергетики, нарушений обязательных требований не выявлено. Управлением выдано разрешение на допуск в эксплуатацию энергоустановки утилизационной тепловой электростанции.</a:t>
            </a:r>
            <a:endParaRPr lang="ru-RU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442" y="1628800"/>
            <a:ext cx="38876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323528" y="4221088"/>
            <a:ext cx="4248472" cy="48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1600" dirty="0" smtClean="0"/>
              <a:t>Северо-Западным управлением </a:t>
            </a:r>
            <a:r>
              <a:rPr lang="ru-RU" sz="1600" dirty="0" err="1" smtClean="0"/>
              <a:t>Ростехнадзора</a:t>
            </a:r>
            <a:r>
              <a:rPr lang="ru-RU" sz="1600" dirty="0" smtClean="0"/>
              <a:t> выдано разрешение на допуск в эксплуатацию тепловых энергоустановок </a:t>
            </a:r>
            <a:r>
              <a:rPr lang="ru-RU" sz="1600" b="1" dirty="0" smtClean="0"/>
              <a:t>КСК «М-1 Арена»</a:t>
            </a:r>
            <a:r>
              <a:rPr lang="ru-RU" sz="1600" dirty="0" smtClean="0"/>
              <a:t> в Санкт-Петербурге .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 </a:t>
            </a:r>
            <a:r>
              <a:rPr lang="ru-RU" sz="1600" dirty="0"/>
              <a:t>«М-1 Арена» — </a:t>
            </a:r>
            <a:r>
              <a:rPr lang="ru-RU" sz="1600" dirty="0" smtClean="0"/>
              <a:t>это современный </a:t>
            </a:r>
            <a:r>
              <a:rPr lang="ru-RU" sz="1600" dirty="0"/>
              <a:t>многофункциональный развлекательный комплекс на берегу Финского залива. Общая площадь – 12 тыс. кв. м, зрительный зал может вместить до пяти тысяч человек.</a:t>
            </a:r>
          </a:p>
        </p:txBody>
      </p:sp>
      <p:pic>
        <p:nvPicPr>
          <p:cNvPr id="1027" name="Picture 3" descr="C:\Users\a.sabanaev\Downloads\WhatsApp Image 2023-11-18 at 00.30.2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1377"/>
            <a:ext cx="4176464" cy="25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3588" y="502024"/>
            <a:ext cx="72349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Правоприменительная практика контрольной (надзорной) деятельности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Северо-Западного управления </a:t>
            </a:r>
            <a:r>
              <a:rPr lang="ru-RU" altLang="zh-CN" sz="1400" b="1" dirty="0" err="1">
                <a:solidFill>
                  <a:prstClr val="black"/>
                </a:solidFill>
                <a:cs typeface="Arial" charset="0"/>
              </a:rPr>
              <a:t>Ростехнадзора</a:t>
            </a: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 в сфере электроэнергетики </a:t>
            </a:r>
          </a:p>
          <a:p>
            <a:pPr algn="ctr">
              <a:lnSpc>
                <a:spcPts val="1800"/>
              </a:lnSpc>
              <a:tabLst>
                <a:tab pos="368300" algn="l"/>
                <a:tab pos="406400" algn="l"/>
              </a:tabLst>
              <a:defRPr/>
            </a:pPr>
            <a:r>
              <a:rPr lang="ru-RU" altLang="zh-CN" sz="1400" b="1" dirty="0">
                <a:solidFill>
                  <a:prstClr val="black"/>
                </a:solidFill>
                <a:cs typeface="Arial" charset="0"/>
              </a:rPr>
              <a:t>за 9 месяцев 2023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648" y="3920728"/>
            <a:ext cx="4499992" cy="246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/>
              <a:t>Северо-Западным управлением </a:t>
            </a:r>
            <a:r>
              <a:rPr lang="ru-RU" sz="1600" dirty="0" err="1"/>
              <a:t>Ростехнадзора</a:t>
            </a:r>
            <a:r>
              <a:rPr lang="ru-RU" sz="1600" dirty="0"/>
              <a:t> по итогам рассмотрения заявления проведен осмотр тепловых энергоустановок здания СПб </a:t>
            </a:r>
            <a:r>
              <a:rPr lang="ru-RU" sz="1600" b="1" dirty="0"/>
              <a:t>ГБУ «ЦОП по баскетболу им. В.П. </a:t>
            </a:r>
            <a:r>
              <a:rPr lang="ru-RU" sz="1600" b="1" dirty="0" err="1" smtClean="0"/>
              <a:t>Кондрашина</a:t>
            </a:r>
            <a:r>
              <a:rPr lang="ru-RU" sz="1600" b="1" dirty="0" smtClean="0"/>
              <a:t>».</a:t>
            </a:r>
          </a:p>
          <a:p>
            <a:pPr marL="0" indent="0" algn="ctr">
              <a:buNone/>
            </a:pPr>
            <a:r>
              <a:rPr lang="ru-RU" sz="1600" dirty="0" smtClean="0"/>
              <a:t>и </a:t>
            </a:r>
            <a:r>
              <a:rPr lang="ru-RU" sz="1600" dirty="0"/>
              <a:t>выдано разрешение на допуск в эксплуатацию </a:t>
            </a:r>
            <a:r>
              <a:rPr lang="ru-RU" sz="1600" dirty="0" err="1"/>
              <a:t>теплопотребляющих</a:t>
            </a:r>
            <a:r>
              <a:rPr lang="ru-RU" sz="1600" dirty="0"/>
              <a:t> установок</a:t>
            </a:r>
            <a:r>
              <a:rPr lang="ru-RU" sz="1600" dirty="0" smtClean="0"/>
              <a:t>.</a:t>
            </a:r>
          </a:p>
          <a:p>
            <a:pPr marL="0" indent="0" algn="ctr">
              <a:buNone/>
            </a:pPr>
            <a:r>
              <a:rPr lang="ru-RU" sz="1600" dirty="0" smtClean="0"/>
              <a:t>Данный центр олимпийской подготовки по баскетболу </a:t>
            </a:r>
            <a:r>
              <a:rPr lang="ru-RU" sz="1600" dirty="0"/>
              <a:t>позволяет развивать все виды современного </a:t>
            </a:r>
            <a:r>
              <a:rPr lang="ru-RU" sz="1600" dirty="0" smtClean="0"/>
              <a:t>баскетбола.</a:t>
            </a:r>
            <a:endParaRPr lang="ru-RU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09698"/>
            <a:ext cx="4716016" cy="18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4895528" y="1289624"/>
            <a:ext cx="4248472" cy="20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1600" b="1" dirty="0" smtClean="0"/>
              <a:t>ООО «Круглый год» 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Агрофирма площадью 5,4 Га (Пикалево).</a:t>
            </a:r>
            <a:br>
              <a:rPr lang="ru-RU" sz="1600" dirty="0" smtClean="0"/>
            </a:br>
            <a:r>
              <a:rPr lang="ru-RU" sz="1600" dirty="0" err="1" smtClean="0"/>
              <a:t>Энергоцентр</a:t>
            </a:r>
            <a:r>
              <a:rPr lang="ru-RU" sz="1600" dirty="0" smtClean="0"/>
              <a:t> оснащен тремя </a:t>
            </a:r>
            <a:r>
              <a:rPr lang="ru-RU" sz="1600" dirty="0" err="1" smtClean="0"/>
              <a:t>электрогенераторными</a:t>
            </a:r>
            <a:r>
              <a:rPr lang="ru-RU" sz="1600" dirty="0" smtClean="0"/>
              <a:t> </a:t>
            </a:r>
            <a:r>
              <a:rPr lang="ru-RU" sz="1600" dirty="0" err="1" smtClean="0"/>
              <a:t>газопоршневыми</a:t>
            </a:r>
            <a:r>
              <a:rPr lang="ru-RU" sz="1600" dirty="0" smtClean="0"/>
              <a:t> </a:t>
            </a:r>
            <a:r>
              <a:rPr lang="ru-RU" sz="1600" dirty="0" err="1" smtClean="0"/>
              <a:t>установками,водогрейными</a:t>
            </a:r>
            <a:r>
              <a:rPr lang="ru-RU" sz="1600" dirty="0" smtClean="0"/>
              <a:t> котлами, установками для утилизации тепла уходящих газов и обеспечивает блок теплиц электрической и  тепловой энергией.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5528" y="3920728"/>
            <a:ext cx="4176464" cy="23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 СЗУ">
    <a:dk1>
      <a:srgbClr val="0D75BA"/>
    </a:dk1>
    <a:lt1>
      <a:sysClr val="window" lastClr="FFFFFF"/>
    </a:lt1>
    <a:dk2>
      <a:srgbClr val="0D75BA"/>
    </a:dk2>
    <a:lt2>
      <a:srgbClr val="B0B0B0"/>
    </a:lt2>
    <a:accent1>
      <a:srgbClr val="3498DB"/>
    </a:accent1>
    <a:accent2>
      <a:srgbClr val="D61C35"/>
    </a:accent2>
    <a:accent3>
      <a:srgbClr val="22BA59"/>
    </a:accent3>
    <a:accent4>
      <a:srgbClr val="ED9A00"/>
    </a:accent4>
    <a:accent5>
      <a:srgbClr val="1DD6B7"/>
    </a:accent5>
    <a:accent6>
      <a:srgbClr val="D61D7D"/>
    </a:accent6>
    <a:hlink>
      <a:srgbClr val="002060"/>
    </a:hlink>
    <a:folHlink>
      <a:srgbClr val="800080"/>
    </a:folHlink>
  </a:clrScheme>
  <a:fontScheme name="Основной текст на белом фоне">
    <a:majorFont>
      <a:latin typeface="Lato Light"/>
      <a:ea typeface=""/>
      <a:cs typeface=""/>
    </a:majorFont>
    <a:minorFont>
      <a:latin typeface="Lato Light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1020</Words>
  <Application>Microsoft Office PowerPoint</Application>
  <PresentationFormat>Экран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 Ирина Сергеевна</dc:creator>
  <cp:lastModifiedBy>Филиппова Виктория Геннадьевна</cp:lastModifiedBy>
  <cp:revision>487</cp:revision>
  <cp:lastPrinted>2023-11-28T10:53:27Z</cp:lastPrinted>
  <dcterms:created xsi:type="dcterms:W3CDTF">2014-12-09T06:57:46Z</dcterms:created>
  <dcterms:modified xsi:type="dcterms:W3CDTF">2023-11-28T12:19:30Z</dcterms:modified>
</cp:coreProperties>
</file>